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02" r:id="rId2"/>
    <p:sldId id="306" r:id="rId3"/>
    <p:sldId id="303" r:id="rId4"/>
    <p:sldId id="304" r:id="rId5"/>
    <p:sldId id="305" r:id="rId6"/>
    <p:sldId id="307" r:id="rId7"/>
    <p:sldId id="291" r:id="rId8"/>
  </p:sldIdLst>
  <p:sldSz cx="9144000" cy="6858000" type="screen4x3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D8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4" autoAdjust="0"/>
  </p:normalViewPr>
  <p:slideViewPr>
    <p:cSldViewPr snapToGrid="0">
      <p:cViewPr varScale="1">
        <p:scale>
          <a:sx n="107" d="100"/>
          <a:sy n="107" d="100"/>
        </p:scale>
        <p:origin x="13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52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52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90BFF-996A-44A0-AD44-A2B1A70B43DD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9"/>
            <a:ext cx="4028440" cy="345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9"/>
            <a:ext cx="4028440" cy="345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72437-CFAE-4B8B-BCDC-5FD9AEC1F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224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52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452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355AA-96BC-4B55-972A-4AB6BF51657E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8800" y="858838"/>
            <a:ext cx="3098800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11873"/>
            <a:ext cx="7437120" cy="27097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36529"/>
            <a:ext cx="4028440" cy="345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536529"/>
            <a:ext cx="4028440" cy="345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A5B78-BB1F-4818-9F4C-999350D31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40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084000" cy="66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000" y="4573"/>
            <a:ext cx="3044951" cy="6848853"/>
          </a:xfrm>
          <a:prstGeom prst="rect">
            <a:avLst/>
          </a:prstGeom>
          <a:effectLst>
            <a:glow rad="63500">
              <a:schemeClr val="bg2">
                <a:lumMod val="90000"/>
              </a:schemeClr>
            </a:glow>
          </a:effec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250319"/>
            <a:ext cx="5040000" cy="1572811"/>
          </a:xfrm>
          <a:noFill/>
        </p:spPr>
        <p:txBody>
          <a:bodyPr tIns="0" bIns="0" anchor="b">
            <a:noAutofit/>
          </a:bodyPr>
          <a:lstStyle>
            <a:lvl1pPr algn="l">
              <a:defRPr sz="2400" cap="none" baseline="0"/>
            </a:lvl1pPr>
          </a:lstStyle>
          <a:p>
            <a:r>
              <a:rPr lang="en-US" dirty="0"/>
              <a:t>Click to insert presentation title: over two lines if required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930400"/>
            <a:ext cx="5040000" cy="252000"/>
          </a:xfr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insert presenter name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5886000"/>
            <a:ext cx="5040000" cy="216000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insert location/event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40000" y="2858400"/>
            <a:ext cx="5040000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6174000"/>
            <a:ext cx="1328400" cy="108000"/>
          </a:xfrm>
        </p:spPr>
        <p:txBody>
          <a:bodyPr anchor="ctr" anchorCtr="0"/>
          <a:lstStyle>
            <a:lvl1pPr marL="0" indent="0">
              <a:buNone/>
              <a:defRPr sz="1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## MONTH 20##</a:t>
            </a:r>
          </a:p>
        </p:txBody>
      </p:sp>
    </p:spTree>
    <p:extLst>
      <p:ext uri="{BB962C8B-B14F-4D97-AF65-F5344CB8AC3E}">
        <p14:creationId xmlns:p14="http://schemas.microsoft.com/office/powerpoint/2010/main" val="235013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ullets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22000"/>
            <a:ext cx="3780000" cy="486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24000" y="1422000"/>
            <a:ext cx="3780000" cy="485973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799200"/>
            <a:ext cx="8064500" cy="288000"/>
          </a:xfrm>
        </p:spPr>
        <p:txBody>
          <a:bodyPr lIns="0" tIns="36000" rIns="0" bIns="36000" anchor="t" anchorCtr="0"/>
          <a:lstStyle>
            <a:lvl1pPr marL="0" indent="0"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INSERT SUBTITLE IF REQUIRED</a:t>
            </a:r>
          </a:p>
        </p:txBody>
      </p:sp>
    </p:spTree>
    <p:extLst>
      <p:ext uri="{BB962C8B-B14F-4D97-AF65-F5344CB8AC3E}">
        <p14:creationId xmlns:p14="http://schemas.microsoft.com/office/powerpoint/2010/main" val="203515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40000" y="1422000"/>
            <a:ext cx="8064000" cy="485973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799200"/>
            <a:ext cx="8064500" cy="288000"/>
          </a:xfrm>
        </p:spPr>
        <p:txBody>
          <a:bodyPr lIns="0" tIns="36000" rIns="0" bIns="36000" anchor="t" anchorCtr="0"/>
          <a:lstStyle>
            <a:lvl1pPr marL="0" indent="0"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INSERT SUBTITLE IF REQUIRED</a:t>
            </a:r>
          </a:p>
        </p:txBody>
      </p:sp>
    </p:spTree>
    <p:extLst>
      <p:ext uri="{BB962C8B-B14F-4D97-AF65-F5344CB8AC3E}">
        <p14:creationId xmlns:p14="http://schemas.microsoft.com/office/powerpoint/2010/main" val="630459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1422000"/>
            <a:ext cx="3780000" cy="486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000" y="1422000"/>
            <a:ext cx="3780000" cy="486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799200"/>
            <a:ext cx="8064500" cy="288000"/>
          </a:xfrm>
        </p:spPr>
        <p:txBody>
          <a:bodyPr lIns="0" tIns="36000" rIns="0" bIns="36000" anchor="t" anchorCtr="0"/>
          <a:lstStyle>
            <a:lvl1pPr marL="0" indent="0"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INSERT SUBTITLE IF REQUIRED</a:t>
            </a:r>
          </a:p>
        </p:txBody>
      </p:sp>
    </p:spTree>
    <p:extLst>
      <p:ext uri="{BB962C8B-B14F-4D97-AF65-F5344CB8AC3E}">
        <p14:creationId xmlns:p14="http://schemas.microsoft.com/office/powerpoint/2010/main" val="1299327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942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530860" y="0"/>
            <a:ext cx="1613140" cy="810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527" y="2257603"/>
            <a:ext cx="1248946" cy="90468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852000" y="3186000"/>
            <a:ext cx="1440000" cy="3600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en-GB" sz="1200" b="1" dirty="0"/>
              <a:t>www.imca-int.com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772000" y="3978000"/>
            <a:ext cx="3600000" cy="3600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GB" sz="1050" b="0" dirty="0"/>
              <a:t>Improving performance</a:t>
            </a:r>
            <a:r>
              <a:rPr lang="en-GB" sz="1050" b="0" baseline="0" dirty="0"/>
              <a:t> in the</a:t>
            </a:r>
            <a:br>
              <a:rPr lang="en-GB" sz="1050" b="0" baseline="0" dirty="0"/>
            </a:br>
            <a:r>
              <a:rPr lang="en-GB" sz="1050" b="0" baseline="0" dirty="0"/>
              <a:t>marine contracting industry</a:t>
            </a:r>
          </a:p>
        </p:txBody>
      </p:sp>
    </p:spTree>
    <p:extLst>
      <p:ext uri="{BB962C8B-B14F-4D97-AF65-F5344CB8AC3E}">
        <p14:creationId xmlns:p14="http://schemas.microsoft.com/office/powerpoint/2010/main" val="118379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40000" y="1062000"/>
            <a:ext cx="8064000" cy="52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92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ext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80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062000"/>
            <a:ext cx="3780000" cy="522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24000" y="1062000"/>
            <a:ext cx="3780000" cy="522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42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40000" y="1062000"/>
            <a:ext cx="8064000" cy="522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73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1062000"/>
            <a:ext cx="3780000" cy="522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000" y="1062000"/>
            <a:ext cx="3780000" cy="522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51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037830"/>
            <a:ext cx="6804000" cy="536171"/>
          </a:xfrm>
          <a:prstGeom prst="rect">
            <a:avLst/>
          </a:prstGeom>
          <a:noFill/>
        </p:spPr>
        <p:txBody>
          <a:bodyPr lIns="0" tIns="0" rIns="0" bIns="0" anchor="b">
            <a:normAutofit/>
          </a:bodyPr>
          <a:lstStyle>
            <a:lvl1pPr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INSERT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00000" y="2599200"/>
            <a:ext cx="6804000" cy="51863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INSERT Section subtitle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hevron 6"/>
          <p:cNvSpPr/>
          <p:nvPr userDrawn="1"/>
        </p:nvSpPr>
        <p:spPr>
          <a:xfrm>
            <a:off x="540000" y="2037830"/>
            <a:ext cx="1080000" cy="1080000"/>
          </a:xfrm>
          <a:prstGeom prst="chevron">
            <a:avLst>
              <a:gd name="adj" fmla="val 5067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69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22000"/>
            <a:ext cx="8064000" cy="486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799200"/>
            <a:ext cx="8064500" cy="288000"/>
          </a:xfrm>
        </p:spPr>
        <p:txBody>
          <a:bodyPr lIns="0" tIns="36000" rIns="0" bIns="36000" anchor="t" anchorCtr="0"/>
          <a:lstStyle>
            <a:lvl1pPr marL="0" indent="0"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INSERT SUBTITLE IF REQUIRED</a:t>
            </a:r>
          </a:p>
        </p:txBody>
      </p:sp>
    </p:spTree>
    <p:extLst>
      <p:ext uri="{BB962C8B-B14F-4D97-AF65-F5344CB8AC3E}">
        <p14:creationId xmlns:p14="http://schemas.microsoft.com/office/powerpoint/2010/main" val="374768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ext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22000"/>
            <a:ext cx="8064000" cy="4860000"/>
          </a:xfr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799200"/>
            <a:ext cx="8064500" cy="288000"/>
          </a:xfrm>
        </p:spPr>
        <p:txBody>
          <a:bodyPr lIns="0" tIns="36000" rIns="0" bIns="36000" anchor="t" anchorCtr="0"/>
          <a:lstStyle>
            <a:lvl1pPr marL="0" indent="0">
              <a:buNone/>
              <a:defRPr sz="18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INSERT SUBTITLE IF REQUIRED</a:t>
            </a:r>
          </a:p>
        </p:txBody>
      </p:sp>
    </p:spTree>
    <p:extLst>
      <p:ext uri="{BB962C8B-B14F-4D97-AF65-F5344CB8AC3E}">
        <p14:creationId xmlns:p14="http://schemas.microsoft.com/office/powerpoint/2010/main" val="367769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78800"/>
            <a:ext cx="6696000" cy="318658"/>
          </a:xfrm>
          <a:prstGeom prst="rect">
            <a:avLst/>
          </a:prstGeom>
        </p:spPr>
        <p:txBody>
          <a:bodyPr vert="horz" lIns="0" tIns="36000" rIns="0" bIns="36000" rtlCol="0" anchor="t" anchorCtr="0">
            <a:noAutofit/>
          </a:bodyPr>
          <a:lstStyle/>
          <a:p>
            <a:r>
              <a:rPr lang="en-US" dirty="0"/>
              <a:t>Click to INSERT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062000"/>
            <a:ext cx="8064000" cy="52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7977" y="6681600"/>
            <a:ext cx="296023" cy="108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27DF20C1-D6E3-4695-847A-1C99A8176CF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40000" y="820800"/>
            <a:ext cx="8064000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540000" y="6570000"/>
            <a:ext cx="8064000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0000" y="6682784"/>
            <a:ext cx="1980000" cy="108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dirty="0">
                <a:cs typeface="Arial" panose="020B0604020202020204" pitchFamily="34" charset="0"/>
              </a:rPr>
              <a:t>© IMCA 2018</a:t>
            </a:r>
            <a:endParaRPr lang="en-GB" sz="7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000" y="363168"/>
            <a:ext cx="990000" cy="40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7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2" r:id="rId2"/>
    <p:sldLayoutId id="2147483676" r:id="rId3"/>
    <p:sldLayoutId id="2147483678" r:id="rId4"/>
    <p:sldLayoutId id="2147483681" r:id="rId5"/>
    <p:sldLayoutId id="214748366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66" r:id="rId13"/>
    <p:sldLayoutId id="2147483691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all" spc="-2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bg2">
            <a:lumMod val="25000"/>
          </a:schemeClr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400"/>
        </a:spcBef>
        <a:buClr>
          <a:schemeClr val="bg2">
            <a:lumMod val="25000"/>
          </a:schemeClr>
        </a:buClr>
        <a:buSzPct val="100000"/>
        <a:buFont typeface="Arial" panose="020B0604020202020204" pitchFamily="34" charset="0"/>
        <a:buChar char="−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400"/>
        </a:spcBef>
        <a:buClr>
          <a:schemeClr val="bg2">
            <a:lumMod val="25000"/>
          </a:schemeClr>
        </a:buClr>
        <a:buSzPct val="100000"/>
        <a:buFont typeface="Arial" panose="020B0604020202020204" pitchFamily="34" charset="0"/>
        <a:buChar char="−"/>
        <a:defRPr sz="16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Clr>
          <a:schemeClr val="bg2">
            <a:lumMod val="25000"/>
          </a:schemeClr>
        </a:buClr>
        <a:buSzPct val="100000"/>
        <a:buFont typeface="Arial" panose="020B0604020202020204" pitchFamily="34" charset="0"/>
        <a:buChar char="−"/>
        <a:defRPr sz="16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400"/>
        </a:spcBef>
        <a:buClr>
          <a:schemeClr val="bg2">
            <a:lumMod val="25000"/>
          </a:schemeClr>
        </a:buClr>
        <a:buSzPct val="100000"/>
        <a:buFont typeface="Arial" panose="020B0604020202020204" pitchFamily="34" charset="0"/>
        <a:buChar char="−"/>
        <a:defRPr sz="16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Facilitator Pack for the Resilience Awareness Programme</a:t>
            </a:r>
          </a:p>
        </p:txBody>
      </p:sp>
    </p:spTree>
    <p:extLst>
      <p:ext uri="{BB962C8B-B14F-4D97-AF65-F5344CB8AC3E}">
        <p14:creationId xmlns:p14="http://schemas.microsoft.com/office/powerpoint/2010/main" val="334357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EC5953-D2CD-4963-9AE4-E8622F0B797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0000" y="1210859"/>
            <a:ext cx="8064000" cy="2095870"/>
          </a:xfrm>
        </p:spPr>
        <p:txBody>
          <a:bodyPr/>
          <a:lstStyle/>
          <a:p>
            <a:pPr marL="285750" indent="-285750"/>
            <a:r>
              <a:rPr lang="en-GB" dirty="0"/>
              <a:t>How should the resilience videos be used?</a:t>
            </a:r>
          </a:p>
          <a:p>
            <a:pPr marL="285750" indent="-285750"/>
            <a:r>
              <a:rPr lang="en-GB" dirty="0"/>
              <a:t>How should the questions be discussed?</a:t>
            </a:r>
          </a:p>
          <a:p>
            <a:pPr marL="285750" indent="-285750"/>
            <a:r>
              <a:rPr lang="en-GB" dirty="0"/>
              <a:t>What are the facilitators not responsible for?</a:t>
            </a:r>
          </a:p>
          <a:p>
            <a:pPr marL="285750" indent="-285750"/>
            <a:r>
              <a:rPr lang="en-GB" dirty="0"/>
              <a:t>What are the resilience awareness modules?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1F3F68-87F9-4503-A301-EC3014533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Facilitator briefing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90F56-19A0-40A6-A38C-081236F114B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11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3E61B7-34C2-4A99-9F8A-C85241343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should the videos be used?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73A7B-C3C1-4286-BA6A-869F22DA1C6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6F14637-8A4F-473A-9A9F-A830B004AFB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40000" y="994454"/>
            <a:ext cx="7955414" cy="512989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The video module operation is simple, and the part of the facilitator easily carried out.</a:t>
            </a:r>
          </a:p>
          <a:p>
            <a:pPr>
              <a:spcBef>
                <a:spcPts val="600"/>
              </a:spcBef>
            </a:pPr>
            <a:r>
              <a:rPr lang="en-GB" dirty="0"/>
              <a:t>The videos have been developed to be concise, provide a consistent message, and minimal facilitation.</a:t>
            </a:r>
          </a:p>
          <a:p>
            <a:pPr>
              <a:spcBef>
                <a:spcPts val="600"/>
              </a:spcBef>
            </a:pPr>
            <a:r>
              <a:rPr lang="en-GB" dirty="0"/>
              <a:t>The facilitator essentially manages the logistics in gathering the attendees, playing the video and pausing it when instructed, and starting it again after the discussions are complete.</a:t>
            </a:r>
          </a:p>
          <a:p>
            <a:pPr>
              <a:spcBef>
                <a:spcPts val="600"/>
              </a:spcBef>
            </a:pPr>
            <a:r>
              <a:rPr lang="en-GB" dirty="0"/>
              <a:t>The facilitator will record the list of attendees so these can be entered into the training records.</a:t>
            </a:r>
          </a:p>
          <a:p>
            <a:pPr>
              <a:spcBef>
                <a:spcPts val="600"/>
              </a:spcBef>
            </a:pPr>
            <a:r>
              <a:rPr lang="en-GB" dirty="0"/>
              <a:t>The facilitator should be positive about the programme and help the attendees to appreciate that they are intended to be personally beneficial for everyone.</a:t>
            </a:r>
          </a:p>
          <a:p>
            <a:pPr>
              <a:spcBef>
                <a:spcPts val="600"/>
              </a:spcBef>
            </a:pPr>
            <a:r>
              <a:rPr lang="en-GB" dirty="0"/>
              <a:t>The questions posed by the videos are for open and relaxed discussion and feedback, and all opinions should be respected.</a:t>
            </a:r>
          </a:p>
          <a:p>
            <a:pPr>
              <a:spcBef>
                <a:spcPts val="600"/>
              </a:spcBef>
            </a:pPr>
            <a:r>
              <a:rPr lang="en-GB" dirty="0"/>
              <a:t>Once the conversation draws to a natural conclusion, or if there is none, restart the video. </a:t>
            </a:r>
          </a:p>
          <a:p>
            <a:pPr>
              <a:spcBef>
                <a:spcPts val="600"/>
              </a:spcBef>
            </a:pPr>
            <a:endParaRPr lang="en-GB" dirty="0"/>
          </a:p>
          <a:p>
            <a:pPr lvl="1">
              <a:spcBef>
                <a:spcPts val="6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14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B307C8-447D-4B50-95DF-0E2B2041A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366" y="414671"/>
            <a:ext cx="7264299" cy="393405"/>
          </a:xfrm>
        </p:spPr>
        <p:txBody>
          <a:bodyPr/>
          <a:lstStyle/>
          <a:p>
            <a:r>
              <a:rPr lang="en-GB" dirty="0"/>
              <a:t>How are the questions to be discussed?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E4E18-BFE3-47BF-B51A-8E20F29AE53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38AB7B1-485A-4DF0-925A-5F2938C2308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40000" y="1127052"/>
            <a:ext cx="7976679" cy="5124892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The facilitator should try to keep the conversation around the video material and avoid unrelated topics.</a:t>
            </a:r>
          </a:p>
          <a:p>
            <a:r>
              <a:rPr lang="en-GB" dirty="0"/>
              <a:t>All conversation should be respectful and everything in the session is confidential, nothing is to be recorded or shared out-with the session.</a:t>
            </a:r>
          </a:p>
          <a:p>
            <a:r>
              <a:rPr lang="en-GB" dirty="0"/>
              <a:t>The facilitator should not try to force answers or discussions from any of the attendees, and it is essential that no one is made to feel awkward or uncomfortable.</a:t>
            </a:r>
          </a:p>
          <a:p>
            <a:r>
              <a:rPr lang="en-GB" dirty="0"/>
              <a:t>If someone is unwilling or reluctant to discuss the questions then this is a perfectly normal and acceptable reaction. The videos provides relevant conversations from others in the industry. </a:t>
            </a:r>
          </a:p>
          <a:p>
            <a:r>
              <a:rPr lang="en-GB" dirty="0"/>
              <a:t>The conversation is to encourage some thought and understanding for attendees to reflect upon.</a:t>
            </a:r>
          </a:p>
          <a:p>
            <a:r>
              <a:rPr lang="en-GB" dirty="0"/>
              <a:t>Some attendees will need more time to think about and recognise the factors which relate to them personally.</a:t>
            </a:r>
          </a:p>
          <a:p>
            <a:r>
              <a:rPr lang="en-GB" dirty="0"/>
              <a:t>This is not a test and there are no right or wrong answers.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86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B12B8E-3206-4A66-B4F5-3615063F1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facilitator not for?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3946D-CF58-48C3-BD80-7B606EE9F9C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B40F5F0-8E94-417D-A6F2-8A04A62E565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40000" y="1168598"/>
            <a:ext cx="8189330" cy="441349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The facilitator is not required to be a coach or amateur psychologist – simply one of the attendees that looks after the logistics of the session.</a:t>
            </a:r>
          </a:p>
          <a:p>
            <a:r>
              <a:rPr lang="en-GB" dirty="0"/>
              <a:t>The facilitator should not embellish the video content or offer any personal opinion, as we want to achieve a consistent level of understanding across the worksite.</a:t>
            </a:r>
          </a:p>
          <a:p>
            <a:r>
              <a:rPr lang="en-GB" dirty="0"/>
              <a:t>The facilitator does not need to be able to answer any personal questions that are raised instead: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Thank you for your assistance with this work.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465A8BC4-3C76-4FDE-B823-E77662088F7C}"/>
              </a:ext>
            </a:extLst>
          </p:cNvPr>
          <p:cNvSpPr/>
          <p:nvPr/>
        </p:nvSpPr>
        <p:spPr bwMode="auto">
          <a:xfrm>
            <a:off x="738270" y="3553171"/>
            <a:ext cx="7865730" cy="1076960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n-GB" sz="1800" dirty="0"/>
              <a:t>The facilitator should point attendees to their supervisor or manager for any personal issues or questions, or alternatively direct them to HR or any of the Employee Assistance Programmes.</a:t>
            </a:r>
          </a:p>
        </p:txBody>
      </p:sp>
    </p:spTree>
    <p:extLst>
      <p:ext uri="{BB962C8B-B14F-4D97-AF65-F5344CB8AC3E}">
        <p14:creationId xmlns:p14="http://schemas.microsoft.com/office/powerpoint/2010/main" val="286013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7B047F-666C-4E0A-B6BB-26405FC2DAA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8476BB-8632-4F25-A43E-CB46F3F0D3B9}"/>
              </a:ext>
            </a:extLst>
          </p:cNvPr>
          <p:cNvGrpSpPr/>
          <p:nvPr/>
        </p:nvGrpSpPr>
        <p:grpSpPr>
          <a:xfrm>
            <a:off x="349813" y="967564"/>
            <a:ext cx="8677229" cy="5470495"/>
            <a:chOff x="359639" y="1415952"/>
            <a:chExt cx="11905291" cy="526969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4AECFBE-346F-4699-99AE-48731513A39C}"/>
                </a:ext>
              </a:extLst>
            </p:cNvPr>
            <p:cNvSpPr txBox="1"/>
            <p:nvPr/>
          </p:nvSpPr>
          <p:spPr>
            <a:xfrm>
              <a:off x="360000" y="1415952"/>
              <a:ext cx="2340000" cy="1571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1600" dirty="0">
                  <a:solidFill>
                    <a:srgbClr val="FF0000"/>
                  </a:solidFill>
                  <a:latin typeface="Verdana" pitchFamily="34" charset="0"/>
                </a:rPr>
                <a:t>Module 1 </a:t>
              </a:r>
            </a:p>
            <a:p>
              <a:r>
                <a:rPr lang="en-GB" sz="1400" dirty="0">
                  <a:solidFill>
                    <a:schemeClr val="tx2"/>
                  </a:solidFill>
                  <a:latin typeface="Verdana" pitchFamily="34" charset="0"/>
                </a:rPr>
                <a:t>Helps us to understand ways we can develop our resilience to help us to stay safe.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E541BF-CD89-4218-9B5F-D2A0AC9F3353}"/>
                </a:ext>
              </a:extLst>
            </p:cNvPr>
            <p:cNvSpPr txBox="1"/>
            <p:nvPr/>
          </p:nvSpPr>
          <p:spPr>
            <a:xfrm>
              <a:off x="9540001" y="1415952"/>
              <a:ext cx="2520000" cy="164205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  <a:latin typeface="Verdana" pitchFamily="34" charset="0"/>
                </a:rPr>
                <a:t>Module 2 </a:t>
              </a:r>
            </a:p>
            <a:p>
              <a:r>
                <a:rPr lang="en-GB" sz="1400" dirty="0">
                  <a:solidFill>
                    <a:schemeClr val="tx2"/>
                  </a:solidFill>
                  <a:latin typeface="Verdana" pitchFamily="34" charset="0"/>
                </a:rPr>
                <a:t>To help us make safer decisions by teaching us how to keep things in perspective.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B2C139-76FB-4448-A88A-C1876B95E6ED}"/>
                </a:ext>
              </a:extLst>
            </p:cNvPr>
            <p:cNvSpPr txBox="1"/>
            <p:nvPr/>
          </p:nvSpPr>
          <p:spPr>
            <a:xfrm>
              <a:off x="359639" y="3134151"/>
              <a:ext cx="2340360" cy="1778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  <a:latin typeface="Verdana" pitchFamily="34" charset="0"/>
                </a:rPr>
                <a:t>Module 3 </a:t>
              </a:r>
            </a:p>
            <a:p>
              <a:r>
                <a:rPr lang="en-GB" sz="1400" dirty="0">
                  <a:solidFill>
                    <a:schemeClr val="tx2"/>
                  </a:solidFill>
                  <a:latin typeface="Verdana" pitchFamily="34" charset="0"/>
                </a:rPr>
                <a:t>Explores how to cope with change and prevent change having a negative impact on safety.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D692215-8511-4B6A-8557-91FFEDF245E7}"/>
                </a:ext>
              </a:extLst>
            </p:cNvPr>
            <p:cNvSpPr txBox="1"/>
            <p:nvPr/>
          </p:nvSpPr>
          <p:spPr>
            <a:xfrm>
              <a:off x="9540001" y="3134151"/>
              <a:ext cx="2520000" cy="175427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  <a:latin typeface="Verdana" pitchFamily="34" charset="0"/>
                </a:rPr>
                <a:t>Module 4 </a:t>
              </a:r>
            </a:p>
            <a:p>
              <a:r>
                <a:rPr lang="en-GB" sz="1400" dirty="0">
                  <a:solidFill>
                    <a:schemeClr val="tx2"/>
                  </a:solidFill>
                  <a:latin typeface="Verdana" pitchFamily="34" charset="0"/>
                </a:rPr>
                <a:t>Looks at how taking care of ourselves will help  us be safer by being more alert and sharper.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2E0A845-64BD-48B8-B703-1FA6C631917A}"/>
                </a:ext>
              </a:extLst>
            </p:cNvPr>
            <p:cNvSpPr txBox="1"/>
            <p:nvPr/>
          </p:nvSpPr>
          <p:spPr>
            <a:xfrm>
              <a:off x="360000" y="4977591"/>
              <a:ext cx="2340000" cy="170805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  <a:latin typeface="Verdana" pitchFamily="34" charset="0"/>
                </a:rPr>
                <a:t>Module 5</a:t>
              </a:r>
            </a:p>
            <a:p>
              <a:r>
                <a:rPr lang="en-GB" sz="1400" dirty="0">
                  <a:solidFill>
                    <a:schemeClr val="tx2"/>
                  </a:solidFill>
                  <a:latin typeface="Verdana" pitchFamily="34" charset="0"/>
                </a:rPr>
                <a:t>Looks at keeping ourselves safe by reminding us to always  think things through before acting.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59CE440-A09C-4592-89CB-3DA2E8968013}"/>
                </a:ext>
              </a:extLst>
            </p:cNvPr>
            <p:cNvSpPr txBox="1"/>
            <p:nvPr/>
          </p:nvSpPr>
          <p:spPr>
            <a:xfrm>
              <a:off x="9540001" y="4977592"/>
              <a:ext cx="2724929" cy="170805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  <a:latin typeface="Verdana" pitchFamily="34" charset="0"/>
                </a:rPr>
                <a:t>Module 6</a:t>
              </a:r>
            </a:p>
            <a:p>
              <a:r>
                <a:rPr lang="en-GB" sz="1400" dirty="0">
                  <a:solidFill>
                    <a:schemeClr val="tx2"/>
                  </a:solidFill>
                  <a:latin typeface="Verdana" pitchFamily="34" charset="0"/>
                </a:rPr>
                <a:t>Summary and Recap of the previous modules with some further scenarios to discuss</a:t>
              </a:r>
            </a:p>
          </p:txBody>
        </p:sp>
        <p:pic>
          <p:nvPicPr>
            <p:cNvPr id="12" name="Picture 3">
              <a:extLst>
                <a:ext uri="{FF2B5EF4-FFF2-40B4-BE49-F238E27FC236}">
                  <a16:creationId xmlns:a16="http://schemas.microsoft.com/office/drawing/2014/main" id="{3E10458E-5325-44AB-85F6-B191AA1208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0000" y="1440000"/>
              <a:ext cx="6786522" cy="52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Title 2">
            <a:extLst>
              <a:ext uri="{FF2B5EF4-FFF2-40B4-BE49-F238E27FC236}">
                <a16:creationId xmlns:a16="http://schemas.microsoft.com/office/drawing/2014/main" id="{43FED2BE-9E06-433E-A1CD-F76E474EA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video based programme in 6 modules</a:t>
            </a:r>
          </a:p>
        </p:txBody>
      </p:sp>
    </p:spTree>
    <p:extLst>
      <p:ext uri="{BB962C8B-B14F-4D97-AF65-F5344CB8AC3E}">
        <p14:creationId xmlns:p14="http://schemas.microsoft.com/office/powerpoint/2010/main" val="290714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F20C1-D6E3-4695-847A-1C99A8176CF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436225"/>
      </p:ext>
    </p:extLst>
  </p:cSld>
  <p:clrMapOvr>
    <a:masterClrMapping/>
  </p:clrMapOvr>
</p:sld>
</file>

<file path=ppt/theme/theme1.xml><?xml version="1.0" encoding="utf-8"?>
<a:theme xmlns:a="http://schemas.openxmlformats.org/drawingml/2006/main" name="IMCA MASTER">
  <a:themeElements>
    <a:clrScheme name="IMCA PPT">
      <a:dk1>
        <a:srgbClr val="00377C"/>
      </a:dk1>
      <a:lt1>
        <a:sysClr val="window" lastClr="FFFFFF"/>
      </a:lt1>
      <a:dk2>
        <a:srgbClr val="000000"/>
      </a:dk2>
      <a:lt2>
        <a:srgbClr val="F2F2F2"/>
      </a:lt2>
      <a:accent1>
        <a:srgbClr val="0C8FBA"/>
      </a:accent1>
      <a:accent2>
        <a:srgbClr val="F0054B"/>
      </a:accent2>
      <a:accent3>
        <a:srgbClr val="128869"/>
      </a:accent3>
      <a:accent4>
        <a:srgbClr val="F15A24"/>
      </a:accent4>
      <a:accent5>
        <a:srgbClr val="482367"/>
      </a:accent5>
      <a:accent6>
        <a:srgbClr val="FF9900"/>
      </a:accent6>
      <a:hlink>
        <a:srgbClr val="0C8FBA"/>
      </a:hlink>
      <a:folHlink>
        <a:srgbClr val="F0054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CA-Powerpoint-template-2017.potx" id="{6A687A7D-FA67-472C-A1BA-D52D2FF814D4}" vid="{87281FCD-34A6-4699-BA51-5207D034F7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IMCA-Powerpoint-template-2017</Template>
  <TotalTime>85</TotalTime>
  <Words>598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IMCA MASTER</vt:lpstr>
      <vt:lpstr>Facilitator Pack for the Resilience Awareness Programme</vt:lpstr>
      <vt:lpstr>Facilitator briefing</vt:lpstr>
      <vt:lpstr>How should the videos be used?</vt:lpstr>
      <vt:lpstr>How are the questions to be discussed?</vt:lpstr>
      <vt:lpstr>What is the facilitator not for?</vt:lpstr>
      <vt:lpstr>A video based programme in 6 modules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Facilitator pack for the IMCA Resilience Awareness Programme</dc:title>
  <dc:creator>Allen Leatt</dc:creator>
  <cp:lastModifiedBy>Adam Hugo</cp:lastModifiedBy>
  <cp:revision>11</cp:revision>
  <cp:lastPrinted>2016-04-18T11:41:26Z</cp:lastPrinted>
  <dcterms:created xsi:type="dcterms:W3CDTF">2017-12-17T11:16:59Z</dcterms:created>
  <dcterms:modified xsi:type="dcterms:W3CDTF">2018-01-25T08:08:10Z</dcterms:modified>
</cp:coreProperties>
</file>